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6135F-E98D-41A1-B691-C17ADA59A5A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108E3-E6CC-4A3E-9A0D-A2C9788E5D86}">
      <dgm:prSet phldrT="[Text]"/>
      <dgm:spPr/>
      <dgm:t>
        <a:bodyPr/>
        <a:lstStyle/>
        <a:p>
          <a:r>
            <a:rPr lang="en-US" dirty="0" smtClean="0"/>
            <a:t>Business Model</a:t>
          </a:r>
          <a:endParaRPr lang="en-US" dirty="0"/>
        </a:p>
      </dgm:t>
    </dgm:pt>
    <dgm:pt modelId="{81BC235E-84AD-44C5-9F57-14F53D3B713A}" type="parTrans" cxnId="{2C19E971-E185-40AF-9D3D-A88FEC7FBF0B}">
      <dgm:prSet/>
      <dgm:spPr/>
      <dgm:t>
        <a:bodyPr/>
        <a:lstStyle/>
        <a:p>
          <a:endParaRPr lang="en-US"/>
        </a:p>
      </dgm:t>
    </dgm:pt>
    <dgm:pt modelId="{0B6DF747-5B50-4359-BB6C-D54C5E9B85A7}" type="sibTrans" cxnId="{2C19E971-E185-40AF-9D3D-A88FEC7FBF0B}">
      <dgm:prSet/>
      <dgm:spPr/>
      <dgm:t>
        <a:bodyPr/>
        <a:lstStyle/>
        <a:p>
          <a:endParaRPr lang="en-US"/>
        </a:p>
      </dgm:t>
    </dgm:pt>
    <dgm:pt modelId="{376DE05B-BBBD-4F88-A2C0-98535FD8ECCA}">
      <dgm:prSet phldrT="[Text]" custT="1"/>
      <dgm:spPr/>
      <dgm:t>
        <a:bodyPr/>
        <a:lstStyle/>
        <a:p>
          <a:r>
            <a:rPr lang="en-US" sz="1200" dirty="0" smtClean="0"/>
            <a:t>Key Trends</a:t>
          </a:r>
          <a:endParaRPr lang="en-US" sz="1200" dirty="0"/>
        </a:p>
      </dgm:t>
    </dgm:pt>
    <dgm:pt modelId="{DE1817A2-59E2-472F-9030-C8EE3E5FEC43}" type="parTrans" cxnId="{F6492532-D71D-49DB-BD24-8F5EA88B97F2}">
      <dgm:prSet/>
      <dgm:spPr/>
      <dgm:t>
        <a:bodyPr/>
        <a:lstStyle/>
        <a:p>
          <a:endParaRPr lang="en-US"/>
        </a:p>
      </dgm:t>
    </dgm:pt>
    <dgm:pt modelId="{5E32270F-3FB7-4222-A3F1-3DFFC577C7D5}" type="sibTrans" cxnId="{F6492532-D71D-49DB-BD24-8F5EA88B97F2}">
      <dgm:prSet/>
      <dgm:spPr/>
      <dgm:t>
        <a:bodyPr/>
        <a:lstStyle/>
        <a:p>
          <a:endParaRPr lang="en-US"/>
        </a:p>
      </dgm:t>
    </dgm:pt>
    <dgm:pt modelId="{4881588B-6B4C-4186-9D23-6EA2B1D6C66F}">
      <dgm:prSet phldrT="[Text]" custT="1"/>
      <dgm:spPr/>
      <dgm:t>
        <a:bodyPr/>
        <a:lstStyle/>
        <a:p>
          <a:r>
            <a:rPr lang="en-US" sz="1200" dirty="0" smtClean="0"/>
            <a:t>Market Forces</a:t>
          </a:r>
          <a:endParaRPr lang="en-US" sz="1200" dirty="0"/>
        </a:p>
      </dgm:t>
    </dgm:pt>
    <dgm:pt modelId="{88A52FE4-2E8A-486B-A07F-148E3A55CFFF}" type="parTrans" cxnId="{E35FE324-CE88-4F65-BF79-A8DC115A1D2D}">
      <dgm:prSet/>
      <dgm:spPr/>
      <dgm:t>
        <a:bodyPr/>
        <a:lstStyle/>
        <a:p>
          <a:endParaRPr lang="en-US"/>
        </a:p>
      </dgm:t>
    </dgm:pt>
    <dgm:pt modelId="{4CF43F13-8255-4961-8126-1A9CC6CBD613}" type="sibTrans" cxnId="{E35FE324-CE88-4F65-BF79-A8DC115A1D2D}">
      <dgm:prSet/>
      <dgm:spPr/>
      <dgm:t>
        <a:bodyPr/>
        <a:lstStyle/>
        <a:p>
          <a:endParaRPr lang="en-US"/>
        </a:p>
      </dgm:t>
    </dgm:pt>
    <dgm:pt modelId="{A9CF9F0F-B6A1-4C74-B577-C5BC4AE32409}">
      <dgm:prSet phldrT="[Text]" custT="1"/>
      <dgm:spPr/>
      <dgm:t>
        <a:bodyPr/>
        <a:lstStyle/>
        <a:p>
          <a:r>
            <a:rPr lang="en-US" sz="1200" dirty="0" smtClean="0"/>
            <a:t>Macro-Economic Forces</a:t>
          </a:r>
          <a:endParaRPr lang="en-US" sz="1200" dirty="0"/>
        </a:p>
      </dgm:t>
    </dgm:pt>
    <dgm:pt modelId="{24325C4E-A1C5-40C1-9005-4BFD1FEFE3C8}" type="parTrans" cxnId="{588729D6-7E07-40F6-BAC2-62148E9D65F7}">
      <dgm:prSet/>
      <dgm:spPr/>
      <dgm:t>
        <a:bodyPr/>
        <a:lstStyle/>
        <a:p>
          <a:endParaRPr lang="en-US"/>
        </a:p>
      </dgm:t>
    </dgm:pt>
    <dgm:pt modelId="{353E55CF-8072-4967-9AE0-A30EF6B43999}" type="sibTrans" cxnId="{588729D6-7E07-40F6-BAC2-62148E9D65F7}">
      <dgm:prSet/>
      <dgm:spPr/>
      <dgm:t>
        <a:bodyPr/>
        <a:lstStyle/>
        <a:p>
          <a:endParaRPr lang="en-US"/>
        </a:p>
      </dgm:t>
    </dgm:pt>
    <dgm:pt modelId="{2BE73E07-4B75-49BF-9464-86CC40F0F6FE}">
      <dgm:prSet phldrT="[Text]" custT="1"/>
      <dgm:spPr/>
      <dgm:t>
        <a:bodyPr/>
        <a:lstStyle/>
        <a:p>
          <a:r>
            <a:rPr lang="en-US" sz="1200" dirty="0" smtClean="0"/>
            <a:t>Industry Forces</a:t>
          </a:r>
          <a:endParaRPr lang="en-US" sz="1200" dirty="0"/>
        </a:p>
      </dgm:t>
    </dgm:pt>
    <dgm:pt modelId="{DA9CA1C1-C96E-4433-A87D-B26637DC744B}" type="parTrans" cxnId="{356ED903-FAFC-4D9A-B428-E00A99B120C3}">
      <dgm:prSet/>
      <dgm:spPr/>
      <dgm:t>
        <a:bodyPr/>
        <a:lstStyle/>
        <a:p>
          <a:endParaRPr lang="en-US"/>
        </a:p>
      </dgm:t>
    </dgm:pt>
    <dgm:pt modelId="{894D64FE-C516-4615-A75B-C2AFDB1BB7D3}" type="sibTrans" cxnId="{356ED903-FAFC-4D9A-B428-E00A99B120C3}">
      <dgm:prSet/>
      <dgm:spPr/>
      <dgm:t>
        <a:bodyPr/>
        <a:lstStyle/>
        <a:p>
          <a:endParaRPr lang="en-US"/>
        </a:p>
      </dgm:t>
    </dgm:pt>
    <dgm:pt modelId="{7ECBBF57-A2E0-49D4-AD46-871546B4B165}" type="pres">
      <dgm:prSet presAssocID="{DD06135F-E98D-41A1-B691-C17ADA59A5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45AB50-3F87-4B3F-8D7E-881370629AF6}" type="pres">
      <dgm:prSet presAssocID="{56F108E3-E6CC-4A3E-9A0D-A2C9788E5D86}" presName="singleCycle" presStyleCnt="0"/>
      <dgm:spPr/>
    </dgm:pt>
    <dgm:pt modelId="{AC1ECF0A-8AF5-4CD3-A82C-CA6888BB067C}" type="pres">
      <dgm:prSet presAssocID="{56F108E3-E6CC-4A3E-9A0D-A2C9788E5D86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9AF5150-2031-4F7E-892D-91720F984A4C}" type="pres">
      <dgm:prSet presAssocID="{DE1817A2-59E2-472F-9030-C8EE3E5FEC43}" presName="Name56" presStyleLbl="parChTrans1D2" presStyleIdx="0" presStyleCnt="4"/>
      <dgm:spPr/>
      <dgm:t>
        <a:bodyPr/>
        <a:lstStyle/>
        <a:p>
          <a:endParaRPr lang="en-US"/>
        </a:p>
      </dgm:t>
    </dgm:pt>
    <dgm:pt modelId="{DD551D06-E14F-4893-96E2-D27DF3370E2F}" type="pres">
      <dgm:prSet presAssocID="{376DE05B-BBBD-4F88-A2C0-98535FD8ECCA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59761-239D-40FA-9AA6-D2A774D36F64}" type="pres">
      <dgm:prSet presAssocID="{DA9CA1C1-C96E-4433-A87D-B26637DC744B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1643849-316B-4438-A069-CFBB65FEBF23}" type="pres">
      <dgm:prSet presAssocID="{2BE73E07-4B75-49BF-9464-86CC40F0F6FE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A7782-72BC-4384-AA03-020F0F2A8345}" type="pres">
      <dgm:prSet presAssocID="{88A52FE4-2E8A-486B-A07F-148E3A55CFFF}" presName="Name56" presStyleLbl="parChTrans1D2" presStyleIdx="2" presStyleCnt="4"/>
      <dgm:spPr/>
      <dgm:t>
        <a:bodyPr/>
        <a:lstStyle/>
        <a:p>
          <a:endParaRPr lang="en-US"/>
        </a:p>
      </dgm:t>
    </dgm:pt>
    <dgm:pt modelId="{693EF690-67B7-4FBD-90AF-E7F4ED11C5E9}" type="pres">
      <dgm:prSet presAssocID="{4881588B-6B4C-4186-9D23-6EA2B1D6C66F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69A99-CBAC-447C-BB7E-77984FB177EE}" type="pres">
      <dgm:prSet presAssocID="{24325C4E-A1C5-40C1-9005-4BFD1FEFE3C8}" presName="Name56" presStyleLbl="parChTrans1D2" presStyleIdx="3" presStyleCnt="4"/>
      <dgm:spPr/>
      <dgm:t>
        <a:bodyPr/>
        <a:lstStyle/>
        <a:p>
          <a:endParaRPr lang="en-US"/>
        </a:p>
      </dgm:t>
    </dgm:pt>
    <dgm:pt modelId="{D26C7ECD-339B-44FD-AC79-21E6F63A416C}" type="pres">
      <dgm:prSet presAssocID="{A9CF9F0F-B6A1-4C74-B577-C5BC4AE32409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6E5B2-A90F-4D3D-8EEE-06B846668F8A}" type="presOf" srcId="{DA9CA1C1-C96E-4433-A87D-B26637DC744B}" destId="{CCA59761-239D-40FA-9AA6-D2A774D36F64}" srcOrd="0" destOrd="0" presId="urn:microsoft.com/office/officeart/2008/layout/RadialCluster"/>
    <dgm:cxn modelId="{9FBE6AB0-96FF-424B-822F-0B2648E6EA8E}" type="presOf" srcId="{A9CF9F0F-B6A1-4C74-B577-C5BC4AE32409}" destId="{D26C7ECD-339B-44FD-AC79-21E6F63A416C}" srcOrd="0" destOrd="0" presId="urn:microsoft.com/office/officeart/2008/layout/RadialCluster"/>
    <dgm:cxn modelId="{588729D6-7E07-40F6-BAC2-62148E9D65F7}" srcId="{56F108E3-E6CC-4A3E-9A0D-A2C9788E5D86}" destId="{A9CF9F0F-B6A1-4C74-B577-C5BC4AE32409}" srcOrd="3" destOrd="0" parTransId="{24325C4E-A1C5-40C1-9005-4BFD1FEFE3C8}" sibTransId="{353E55CF-8072-4967-9AE0-A30EF6B43999}"/>
    <dgm:cxn modelId="{58F252AA-35F0-4D56-A240-DB74087A0931}" type="presOf" srcId="{56F108E3-E6CC-4A3E-9A0D-A2C9788E5D86}" destId="{AC1ECF0A-8AF5-4CD3-A82C-CA6888BB067C}" srcOrd="0" destOrd="0" presId="urn:microsoft.com/office/officeart/2008/layout/RadialCluster"/>
    <dgm:cxn modelId="{356ED903-FAFC-4D9A-B428-E00A99B120C3}" srcId="{56F108E3-E6CC-4A3E-9A0D-A2C9788E5D86}" destId="{2BE73E07-4B75-49BF-9464-86CC40F0F6FE}" srcOrd="1" destOrd="0" parTransId="{DA9CA1C1-C96E-4433-A87D-B26637DC744B}" sibTransId="{894D64FE-C516-4615-A75B-C2AFDB1BB7D3}"/>
    <dgm:cxn modelId="{AD0EE959-7F9E-4211-8A5F-E3DF69B211C1}" type="presOf" srcId="{24325C4E-A1C5-40C1-9005-4BFD1FEFE3C8}" destId="{00B69A99-CBAC-447C-BB7E-77984FB177EE}" srcOrd="0" destOrd="0" presId="urn:microsoft.com/office/officeart/2008/layout/RadialCluster"/>
    <dgm:cxn modelId="{6A63B6E8-901A-4ECD-853C-5C9D8AF8A67C}" type="presOf" srcId="{4881588B-6B4C-4186-9D23-6EA2B1D6C66F}" destId="{693EF690-67B7-4FBD-90AF-E7F4ED11C5E9}" srcOrd="0" destOrd="0" presId="urn:microsoft.com/office/officeart/2008/layout/RadialCluster"/>
    <dgm:cxn modelId="{4493D6BC-A085-43C8-99BF-1DBCC3A071D3}" type="presOf" srcId="{2BE73E07-4B75-49BF-9464-86CC40F0F6FE}" destId="{91643849-316B-4438-A069-CFBB65FEBF23}" srcOrd="0" destOrd="0" presId="urn:microsoft.com/office/officeart/2008/layout/RadialCluster"/>
    <dgm:cxn modelId="{F6492532-D71D-49DB-BD24-8F5EA88B97F2}" srcId="{56F108E3-E6CC-4A3E-9A0D-A2C9788E5D86}" destId="{376DE05B-BBBD-4F88-A2C0-98535FD8ECCA}" srcOrd="0" destOrd="0" parTransId="{DE1817A2-59E2-472F-9030-C8EE3E5FEC43}" sibTransId="{5E32270F-3FB7-4222-A3F1-3DFFC577C7D5}"/>
    <dgm:cxn modelId="{2B8DA259-D66E-4609-ABFB-A0E69585D193}" type="presOf" srcId="{DD06135F-E98D-41A1-B691-C17ADA59A5A0}" destId="{7ECBBF57-A2E0-49D4-AD46-871546B4B165}" srcOrd="0" destOrd="0" presId="urn:microsoft.com/office/officeart/2008/layout/RadialCluster"/>
    <dgm:cxn modelId="{C68F4CCD-C236-4B10-A570-14FC85C6AE22}" type="presOf" srcId="{376DE05B-BBBD-4F88-A2C0-98535FD8ECCA}" destId="{DD551D06-E14F-4893-96E2-D27DF3370E2F}" srcOrd="0" destOrd="0" presId="urn:microsoft.com/office/officeart/2008/layout/RadialCluster"/>
    <dgm:cxn modelId="{65BA580D-191A-4F24-B262-AD8CB1658BAA}" type="presOf" srcId="{DE1817A2-59E2-472F-9030-C8EE3E5FEC43}" destId="{C9AF5150-2031-4F7E-892D-91720F984A4C}" srcOrd="0" destOrd="0" presId="urn:microsoft.com/office/officeart/2008/layout/RadialCluster"/>
    <dgm:cxn modelId="{E35FE324-CE88-4F65-BF79-A8DC115A1D2D}" srcId="{56F108E3-E6CC-4A3E-9A0D-A2C9788E5D86}" destId="{4881588B-6B4C-4186-9D23-6EA2B1D6C66F}" srcOrd="2" destOrd="0" parTransId="{88A52FE4-2E8A-486B-A07F-148E3A55CFFF}" sibTransId="{4CF43F13-8255-4961-8126-1A9CC6CBD613}"/>
    <dgm:cxn modelId="{2C19E971-E185-40AF-9D3D-A88FEC7FBF0B}" srcId="{DD06135F-E98D-41A1-B691-C17ADA59A5A0}" destId="{56F108E3-E6CC-4A3E-9A0D-A2C9788E5D86}" srcOrd="0" destOrd="0" parTransId="{81BC235E-84AD-44C5-9F57-14F53D3B713A}" sibTransId="{0B6DF747-5B50-4359-BB6C-D54C5E9B85A7}"/>
    <dgm:cxn modelId="{4161D680-C6D4-40F2-B0DF-863126AD294A}" type="presOf" srcId="{88A52FE4-2E8A-486B-A07F-148E3A55CFFF}" destId="{A26A7782-72BC-4384-AA03-020F0F2A8345}" srcOrd="0" destOrd="0" presId="urn:microsoft.com/office/officeart/2008/layout/RadialCluster"/>
    <dgm:cxn modelId="{927776DF-739D-4AA5-9216-215104517D29}" type="presParOf" srcId="{7ECBBF57-A2E0-49D4-AD46-871546B4B165}" destId="{AE45AB50-3F87-4B3F-8D7E-881370629AF6}" srcOrd="0" destOrd="0" presId="urn:microsoft.com/office/officeart/2008/layout/RadialCluster"/>
    <dgm:cxn modelId="{F4FE7AE5-D5D4-4D56-8977-C7241077E4B7}" type="presParOf" srcId="{AE45AB50-3F87-4B3F-8D7E-881370629AF6}" destId="{AC1ECF0A-8AF5-4CD3-A82C-CA6888BB067C}" srcOrd="0" destOrd="0" presId="urn:microsoft.com/office/officeart/2008/layout/RadialCluster"/>
    <dgm:cxn modelId="{CB7B2D72-0194-4575-8618-83C9A39A5D4F}" type="presParOf" srcId="{AE45AB50-3F87-4B3F-8D7E-881370629AF6}" destId="{C9AF5150-2031-4F7E-892D-91720F984A4C}" srcOrd="1" destOrd="0" presId="urn:microsoft.com/office/officeart/2008/layout/RadialCluster"/>
    <dgm:cxn modelId="{BC699C03-7736-438C-9F99-8B00019B8200}" type="presParOf" srcId="{AE45AB50-3F87-4B3F-8D7E-881370629AF6}" destId="{DD551D06-E14F-4893-96E2-D27DF3370E2F}" srcOrd="2" destOrd="0" presId="urn:microsoft.com/office/officeart/2008/layout/RadialCluster"/>
    <dgm:cxn modelId="{5537D18D-8760-4056-A0B3-FBCB0ACE7955}" type="presParOf" srcId="{AE45AB50-3F87-4B3F-8D7E-881370629AF6}" destId="{CCA59761-239D-40FA-9AA6-D2A774D36F64}" srcOrd="3" destOrd="0" presId="urn:microsoft.com/office/officeart/2008/layout/RadialCluster"/>
    <dgm:cxn modelId="{B21730A3-27F7-466C-B053-EE84949314DD}" type="presParOf" srcId="{AE45AB50-3F87-4B3F-8D7E-881370629AF6}" destId="{91643849-316B-4438-A069-CFBB65FEBF23}" srcOrd="4" destOrd="0" presId="urn:microsoft.com/office/officeart/2008/layout/RadialCluster"/>
    <dgm:cxn modelId="{DD01CA3B-219B-4C6C-BFC3-2FD7E3146CBE}" type="presParOf" srcId="{AE45AB50-3F87-4B3F-8D7E-881370629AF6}" destId="{A26A7782-72BC-4384-AA03-020F0F2A8345}" srcOrd="5" destOrd="0" presId="urn:microsoft.com/office/officeart/2008/layout/RadialCluster"/>
    <dgm:cxn modelId="{E55B2A13-235A-42B1-BB8A-F3DF0A0BA19F}" type="presParOf" srcId="{AE45AB50-3F87-4B3F-8D7E-881370629AF6}" destId="{693EF690-67B7-4FBD-90AF-E7F4ED11C5E9}" srcOrd="6" destOrd="0" presId="urn:microsoft.com/office/officeart/2008/layout/RadialCluster"/>
    <dgm:cxn modelId="{94B4E0C7-FE06-4E75-9633-1918925541C6}" type="presParOf" srcId="{AE45AB50-3F87-4B3F-8D7E-881370629AF6}" destId="{00B69A99-CBAC-447C-BB7E-77984FB177EE}" srcOrd="7" destOrd="0" presId="urn:microsoft.com/office/officeart/2008/layout/RadialCluster"/>
    <dgm:cxn modelId="{4152328C-C60D-4BF3-9856-61A1894FCC3A}" type="presParOf" srcId="{AE45AB50-3F87-4B3F-8D7E-881370629AF6}" destId="{D26C7ECD-339B-44FD-AC79-21E6F63A416C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ECF0A-8AF5-4CD3-A82C-CA6888BB067C}">
      <dsp:nvSpPr>
        <dsp:cNvPr id="0" name=""/>
        <dsp:cNvSpPr/>
      </dsp:nvSpPr>
      <dsp:spPr>
        <a:xfrm>
          <a:off x="2201465" y="1530747"/>
          <a:ext cx="1312068" cy="1312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 Model</a:t>
          </a:r>
          <a:endParaRPr lang="en-US" sz="2000" kern="1200" dirty="0"/>
        </a:p>
      </dsp:txBody>
      <dsp:txXfrm>
        <a:off x="2265515" y="1594797"/>
        <a:ext cx="1183968" cy="1183968"/>
      </dsp:txXfrm>
    </dsp:sp>
    <dsp:sp modelId="{C9AF5150-2031-4F7E-892D-91720F984A4C}">
      <dsp:nvSpPr>
        <dsp:cNvPr id="0" name=""/>
        <dsp:cNvSpPr/>
      </dsp:nvSpPr>
      <dsp:spPr>
        <a:xfrm rot="16200000">
          <a:off x="2531857" y="1205104"/>
          <a:ext cx="651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2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51D06-E14F-4893-96E2-D27DF3370E2F}">
      <dsp:nvSpPr>
        <dsp:cNvPr id="0" name=""/>
        <dsp:cNvSpPr/>
      </dsp:nvSpPr>
      <dsp:spPr>
        <a:xfrm>
          <a:off x="2417956" y="375"/>
          <a:ext cx="879086" cy="879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Key Trends</a:t>
          </a:r>
          <a:endParaRPr lang="en-US" sz="1200" kern="1200" dirty="0"/>
        </a:p>
      </dsp:txBody>
      <dsp:txXfrm>
        <a:off x="2460869" y="43288"/>
        <a:ext cx="793260" cy="793260"/>
      </dsp:txXfrm>
    </dsp:sp>
    <dsp:sp modelId="{CCA59761-239D-40FA-9AA6-D2A774D36F64}">
      <dsp:nvSpPr>
        <dsp:cNvPr id="0" name=""/>
        <dsp:cNvSpPr/>
      </dsp:nvSpPr>
      <dsp:spPr>
        <a:xfrm>
          <a:off x="3513534" y="2186781"/>
          <a:ext cx="651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2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43849-316B-4438-A069-CFBB65FEBF23}">
      <dsp:nvSpPr>
        <dsp:cNvPr id="0" name=""/>
        <dsp:cNvSpPr/>
      </dsp:nvSpPr>
      <dsp:spPr>
        <a:xfrm>
          <a:off x="4164819" y="1747238"/>
          <a:ext cx="879086" cy="879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Industry Forces</a:t>
          </a:r>
          <a:endParaRPr lang="en-US" sz="1200" kern="1200" dirty="0"/>
        </a:p>
      </dsp:txBody>
      <dsp:txXfrm>
        <a:off x="4207732" y="1790151"/>
        <a:ext cx="793260" cy="793260"/>
      </dsp:txXfrm>
    </dsp:sp>
    <dsp:sp modelId="{A26A7782-72BC-4384-AA03-020F0F2A8345}">
      <dsp:nvSpPr>
        <dsp:cNvPr id="0" name=""/>
        <dsp:cNvSpPr/>
      </dsp:nvSpPr>
      <dsp:spPr>
        <a:xfrm rot="5400000">
          <a:off x="2531857" y="3168458"/>
          <a:ext cx="651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2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EF690-67B7-4FBD-90AF-E7F4ED11C5E9}">
      <dsp:nvSpPr>
        <dsp:cNvPr id="0" name=""/>
        <dsp:cNvSpPr/>
      </dsp:nvSpPr>
      <dsp:spPr>
        <a:xfrm>
          <a:off x="2417956" y="3494100"/>
          <a:ext cx="879086" cy="879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Market Forces</a:t>
          </a:r>
          <a:endParaRPr lang="en-US" sz="1200" kern="1200" dirty="0"/>
        </a:p>
      </dsp:txBody>
      <dsp:txXfrm>
        <a:off x="2460869" y="3537013"/>
        <a:ext cx="793260" cy="793260"/>
      </dsp:txXfrm>
    </dsp:sp>
    <dsp:sp modelId="{00B69A99-CBAC-447C-BB7E-77984FB177EE}">
      <dsp:nvSpPr>
        <dsp:cNvPr id="0" name=""/>
        <dsp:cNvSpPr/>
      </dsp:nvSpPr>
      <dsp:spPr>
        <a:xfrm rot="10800000">
          <a:off x="1550180" y="2186781"/>
          <a:ext cx="651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2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C7ECD-339B-44FD-AC79-21E6F63A416C}">
      <dsp:nvSpPr>
        <dsp:cNvPr id="0" name=""/>
        <dsp:cNvSpPr/>
      </dsp:nvSpPr>
      <dsp:spPr>
        <a:xfrm>
          <a:off x="671094" y="1747238"/>
          <a:ext cx="879086" cy="879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Macro-Economic Forces</a:t>
          </a:r>
          <a:endParaRPr lang="en-US" sz="1200" kern="1200" dirty="0"/>
        </a:p>
      </dsp:txBody>
      <dsp:txXfrm>
        <a:off x="714007" y="1790151"/>
        <a:ext cx="793260" cy="793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1DF82-8874-3F4F-8CF0-B0572D3030F7}" type="datetime1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15455-F31A-8D41-98EB-9AFD934A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37C3-2D0A-2345-9FC7-3C301877D6D0}" type="datetime1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E18C-4CCD-D348-B64A-162B68D4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8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Ties to each of the 9 Building Blocks of the Business Model Canvas.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E18C-4CCD-D348-B64A-162B68D429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1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1C0A8D6-62AE-4803-9F64-AECBE2FCC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68426"/>
            <a:ext cx="7315200" cy="2746375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416" y="4267200"/>
            <a:ext cx="73152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52800" y="6400800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049B0186-C757-0D4A-86D3-1295F8C07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52800" y="6400800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049B0186-C757-0D4A-86D3-1295F8C07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1"/>
            <a:ext cx="4191000" cy="4648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1"/>
            <a:ext cx="4191000" cy="4648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52800" y="6400800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049B0186-C757-0D4A-86D3-1295F8C07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191000" cy="5334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4191000" cy="4038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1447800"/>
            <a:ext cx="4194175" cy="5334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2" y="2057400"/>
            <a:ext cx="4190999" cy="4038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352800" y="6400800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049B0186-C757-0D4A-86D3-1295F8C07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52800" y="6400800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049B0186-C757-0D4A-86D3-1295F8C07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52800" y="6400800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049B0186-C757-0D4A-86D3-1295F8C071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82000" cy="467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52800" y="6400800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049B0186-C757-0D4A-86D3-1295F8C07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itchFamily="2" charset="2"/>
        <a:buChar char="§"/>
        <a:tabLst/>
        <a:defRPr sz="2200" b="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1pPr>
      <a:lvl2pPr marL="465138" indent="-23336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2pPr>
      <a:lvl3pPr marL="682625" indent="-217488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b="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3pPr>
      <a:lvl4pPr marL="914400" indent="-2317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4pPr>
      <a:lvl5pPr marL="1828800" indent="-682625" algn="l" defTabSz="914400" rtl="0" eaLnBrk="1" latinLnBrk="0" hangingPunct="1">
        <a:spcBef>
          <a:spcPct val="20000"/>
        </a:spcBef>
        <a:buFontTx/>
        <a:buNone/>
        <a:defRPr sz="1400" b="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mfiddle.com/" TargetMode="External"/><Relationship Id="rId2" Type="http://schemas.openxmlformats.org/officeDocument/2006/relationships/hyperlink" Target="http://bmdesign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BlankLLP" TargetMode="External"/><Relationship Id="rId5" Type="http://schemas.openxmlformats.org/officeDocument/2006/relationships/hyperlink" Target="http://www.businessmodelalchemist.com/" TargetMode="External"/><Relationship Id="rId4" Type="http://schemas.openxmlformats.org/officeDocument/2006/relationships/hyperlink" Target="http://businessmodelhub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2746375"/>
          </a:xfrm>
        </p:spPr>
        <p:txBody>
          <a:bodyPr/>
          <a:lstStyle/>
          <a:p>
            <a:r>
              <a:rPr lang="en-US" sz="2800" dirty="0" smtClean="0"/>
              <a:t>Business Model Environment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510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environmental factors did they exploit?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http://blogs.technet.com/resized-image.ashx/__size/450x0/__key/communityserver-blogs-components-weblogfiles/00-00-00-80-54/6864.Microsof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2643187"/>
            <a:ext cx="4286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environmental factors did they exploit?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http://images.wikia.com/automobile/images/e/ea/Ford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775" y="2147888"/>
            <a:ext cx="51244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environmental factors did they exploit?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http://getyourbizsavvy.com/wp-content/uploads/2010/03/match.com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150" y="2693749"/>
            <a:ext cx="5981700" cy="14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environmental factors did they exploit?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 descr="https://encrypted-tbn2.gstatic.com/images?q=tbn:ANd9GcSOVvET-Ai4AUi4EzVaHDfY0VlHEsjY8u85o6UKH9AQp8zpZ_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environmental factors did they exploit?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194" name="Picture 2" descr="http://teenspeak.org/wp-content/uploads/2009/01/facebook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286000" cy="8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ara.allthingsd.com/files/2009/04/myspace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1314450" cy="8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nkedI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567" y="1828800"/>
            <a:ext cx="2159633" cy="16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bsigroup.ca/upload/Web%20Buttons/twitter_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4320999"/>
            <a:ext cx="2743200" cy="8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c7.valuewalk.com/wp-content/uploads/2012/10/Yelp-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031672"/>
            <a:ext cx="1733550" cy="9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Environment Model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211978"/>
              </p:ext>
            </p:extLst>
          </p:nvPr>
        </p:nvGraphicFramePr>
        <p:xfrm>
          <a:off x="381000" y="1447800"/>
          <a:ext cx="8153400" cy="417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11430000" imgH="5524500" progId="Excel.Sheet.12">
                  <p:embed/>
                </p:oleObj>
              </mc:Choice>
              <mc:Fallback>
                <p:oleObj name="Worksheet" r:id="rId4" imgW="11430000" imgH="552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447800"/>
                        <a:ext cx="8153400" cy="4174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9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Osterwalder</a:t>
            </a:r>
            <a:r>
              <a:rPr lang="en-US" dirty="0" smtClean="0"/>
              <a:t> &amp; </a:t>
            </a:r>
            <a:r>
              <a:rPr lang="en-US" dirty="0" err="1" smtClean="0"/>
              <a:t>Pigneur</a:t>
            </a:r>
            <a:r>
              <a:rPr lang="en-US" dirty="0" smtClean="0"/>
              <a:t>, “Business Model Generation”</a:t>
            </a:r>
          </a:p>
          <a:p>
            <a:r>
              <a:rPr lang="en-US" dirty="0" smtClean="0"/>
              <a:t>Blank &amp; </a:t>
            </a:r>
            <a:r>
              <a:rPr lang="en-US" dirty="0" err="1" smtClean="0"/>
              <a:t>Dorf</a:t>
            </a:r>
            <a:r>
              <a:rPr lang="en-US" dirty="0" smtClean="0"/>
              <a:t>, “The Startup Owner’s Manual”</a:t>
            </a:r>
          </a:p>
          <a:p>
            <a:r>
              <a:rPr lang="en-US" dirty="0" smtClean="0"/>
              <a:t>Porter, “Competitive Advantage” (Value Chain)</a:t>
            </a:r>
          </a:p>
          <a:p>
            <a:r>
              <a:rPr lang="en-US" dirty="0" smtClean="0"/>
              <a:t>Porter, “Competitive Strategy” (Five Forces)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bmdesigner.com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bmfiddle.com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businessmodelhub.com</a:t>
            </a:r>
            <a:endParaRPr lang="en-US" dirty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www.businessmodelalchemist.com</a:t>
            </a:r>
            <a:endParaRPr lang="en-US" dirty="0" smtClean="0"/>
          </a:p>
          <a:p>
            <a:r>
              <a:rPr lang="en-US" dirty="0" smtClean="0"/>
              <a:t>Business Model Canvas template on NVC web site</a:t>
            </a:r>
          </a:p>
          <a:p>
            <a:r>
              <a:rPr lang="en-US" dirty="0" smtClean="0"/>
              <a:t>Steve </a:t>
            </a:r>
            <a:r>
              <a:rPr lang="en-US" dirty="0"/>
              <a:t>Blank lectures: </a:t>
            </a:r>
            <a:r>
              <a:rPr lang="en-US" dirty="0">
                <a:hlinkClick r:id="rId6"/>
              </a:rPr>
              <a:t>http://bit.ly/BlankLLP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and Its Relatives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215" b="15215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6" name="Frame 5"/>
          <p:cNvSpPr/>
          <p:nvPr/>
        </p:nvSpPr>
        <p:spPr>
          <a:xfrm>
            <a:off x="2514600" y="2971800"/>
            <a:ext cx="1981200" cy="1143000"/>
          </a:xfrm>
          <a:prstGeom prst="fram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your Business Model Canvas…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6" name="Picture 2" descr="File:Business Model Can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010257" cy="46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05200" y="2936080"/>
            <a:ext cx="2324100" cy="160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you’re not 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File:Business Model Canva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021806"/>
            <a:ext cx="2173058" cy="1447800"/>
          </a:xfrm>
          <a:prstGeom prst="rect">
            <a:avLst/>
          </a:prstGeom>
          <a:solidFill>
            <a:schemeClr val="accent1"/>
          </a:solidFill>
          <a:extLst/>
        </p:spPr>
      </p:pic>
      <p:grpSp>
        <p:nvGrpSpPr>
          <p:cNvPr id="13" name="Group 12"/>
          <p:cNvGrpSpPr/>
          <p:nvPr/>
        </p:nvGrpSpPr>
        <p:grpSpPr>
          <a:xfrm>
            <a:off x="6324600" y="1726406"/>
            <a:ext cx="2173058" cy="4038600"/>
            <a:chOff x="6324600" y="1905000"/>
            <a:chExt cx="2173058" cy="4038600"/>
          </a:xfrm>
        </p:grpSpPr>
        <p:pic>
          <p:nvPicPr>
            <p:cNvPr id="6" name="Picture 2" descr="File:Business Model Canvas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905000"/>
              <a:ext cx="2173058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File:Business Model Canvas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495800"/>
              <a:ext cx="2173058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752475" y="1726406"/>
            <a:ext cx="2173058" cy="4038600"/>
            <a:chOff x="752475" y="1905000"/>
            <a:chExt cx="2173058" cy="4038600"/>
          </a:xfrm>
        </p:grpSpPr>
        <p:pic>
          <p:nvPicPr>
            <p:cNvPr id="10" name="Picture 2" descr="File:Business Model Canvas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1905000"/>
              <a:ext cx="2173058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ile:Business Model Canvas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4495800"/>
              <a:ext cx="2173058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Arrow Connector 14"/>
          <p:cNvCxnSpPr/>
          <p:nvPr/>
        </p:nvCxnSpPr>
        <p:spPr>
          <a:xfrm flipV="1">
            <a:off x="4667929" y="2336006"/>
            <a:ext cx="2743200" cy="1295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86400" y="2936081"/>
            <a:ext cx="1447800" cy="1295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990600" y="2336006"/>
            <a:ext cx="2895600" cy="14097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48200" y="3821906"/>
            <a:ext cx="2362200" cy="13335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4231481"/>
            <a:ext cx="1905000" cy="126682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29479" y="3783806"/>
            <a:ext cx="2742521" cy="116681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839004" y="2183606"/>
            <a:ext cx="557212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14975" y="3631406"/>
            <a:ext cx="2028825" cy="1524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14975" y="3631406"/>
            <a:ext cx="2790825" cy="131921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Relationships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1828799"/>
          </a:xfrm>
        </p:spPr>
        <p:txBody>
          <a:bodyPr/>
          <a:lstStyle/>
          <a:p>
            <a:r>
              <a:rPr lang="en-US" dirty="0" smtClean="0"/>
              <a:t>Business Models form chains from materials to ultimate customer.</a:t>
            </a:r>
          </a:p>
          <a:p>
            <a:r>
              <a:rPr lang="en-US" dirty="0" smtClean="0"/>
              <a:t>Commonly referred to as Value Chains (Porter).</a:t>
            </a:r>
          </a:p>
          <a:p>
            <a:r>
              <a:rPr lang="en-US" dirty="0" smtClean="0"/>
              <a:t>Similar to Business Model Canvas, more process-oriented.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http://www.managementexchange.com/sites/default/files/PorterValueChainMode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047999"/>
            <a:ext cx="4648200" cy="30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"/>
          <p:cNvSpPr>
            <a:spLocks noChangeAspect="1" noEditPoints="1" noChangeArrowheads="1"/>
          </p:cNvSpPr>
          <p:nvPr/>
        </p:nvSpPr>
        <p:spPr bwMode="auto">
          <a:xfrm>
            <a:off x="685800" y="1756003"/>
            <a:ext cx="7010399" cy="400634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Business Models share an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91245" y="2394027"/>
            <a:ext cx="4733925" cy="2468428"/>
            <a:chOff x="752475" y="1905000"/>
            <a:chExt cx="7745183" cy="4038600"/>
          </a:xfrm>
        </p:grpSpPr>
        <p:sp>
          <p:nvSpPr>
            <p:cNvPr id="5" name="Rectangle 4"/>
            <p:cNvSpPr/>
            <p:nvPr/>
          </p:nvSpPr>
          <p:spPr>
            <a:xfrm>
              <a:off x="3505200" y="3114674"/>
              <a:ext cx="2324100" cy="1609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File:Business Model Canvas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200400"/>
              <a:ext cx="2173058" cy="1447800"/>
            </a:xfrm>
            <a:prstGeom prst="rect">
              <a:avLst/>
            </a:prstGeom>
            <a:solidFill>
              <a:schemeClr val="accent1"/>
            </a:solidFill>
            <a:extLst/>
          </p:spPr>
        </p:pic>
        <p:grpSp>
          <p:nvGrpSpPr>
            <p:cNvPr id="7" name="Group 6"/>
            <p:cNvGrpSpPr/>
            <p:nvPr/>
          </p:nvGrpSpPr>
          <p:grpSpPr>
            <a:xfrm>
              <a:off x="6324600" y="1905000"/>
              <a:ext cx="2173058" cy="4038600"/>
              <a:chOff x="6324600" y="1905000"/>
              <a:chExt cx="2173058" cy="4038600"/>
            </a:xfrm>
          </p:grpSpPr>
          <p:pic>
            <p:nvPicPr>
              <p:cNvPr id="8" name="Picture 2" descr="File:Business Model Canvas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1905000"/>
                <a:ext cx="2173058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File:Business Model Canvas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4495800"/>
                <a:ext cx="2173058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752475" y="1905000"/>
              <a:ext cx="2173058" cy="4038600"/>
              <a:chOff x="752475" y="1905000"/>
              <a:chExt cx="2173058" cy="4038600"/>
            </a:xfrm>
          </p:grpSpPr>
          <p:pic>
            <p:nvPicPr>
              <p:cNvPr id="11" name="Picture 2" descr="File:Business Model Canvas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75" y="1905000"/>
                <a:ext cx="2173058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File:Business Model Canvas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75" y="4495800"/>
                <a:ext cx="2173058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" name="Straight Arrow Connector 12"/>
            <p:cNvCxnSpPr/>
            <p:nvPr/>
          </p:nvCxnSpPr>
          <p:spPr>
            <a:xfrm flipV="1">
              <a:off x="4667929" y="2514600"/>
              <a:ext cx="2743200" cy="12954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486400" y="3114675"/>
              <a:ext cx="1447800" cy="12954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990600" y="2514600"/>
              <a:ext cx="2895600" cy="14097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648200" y="4000500"/>
              <a:ext cx="2362200" cy="13335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286000" y="4410075"/>
              <a:ext cx="1905000" cy="1266825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829479" y="3962400"/>
              <a:ext cx="2742521" cy="1166813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839004" y="2362200"/>
              <a:ext cx="5572125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514975" y="3810000"/>
              <a:ext cx="2028825" cy="15240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514975" y="3810000"/>
              <a:ext cx="2790825" cy="1319213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06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533400"/>
          </a:xfrm>
        </p:spPr>
        <p:txBody>
          <a:bodyPr/>
          <a:lstStyle/>
          <a:p>
            <a:r>
              <a:rPr lang="en-US" dirty="0" smtClean="0"/>
              <a:t>Business Environment Model (BME)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8610600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Business Environment </a:t>
            </a:r>
            <a:r>
              <a:rPr lang="en-US" sz="2800" b="1" dirty="0" smtClean="0"/>
              <a:t>Model</a:t>
            </a:r>
            <a:r>
              <a:rPr lang="en-US" sz="2800" b="1" dirty="0"/>
              <a:t> </a:t>
            </a:r>
            <a:r>
              <a:rPr lang="en-US" sz="2800" b="1" dirty="0" smtClean="0"/>
              <a:t>Asks:</a:t>
            </a:r>
          </a:p>
          <a:p>
            <a:r>
              <a:rPr lang="en-US" dirty="0" smtClean="0"/>
              <a:t>What factors external to your business will impact your success?</a:t>
            </a:r>
          </a:p>
          <a:p>
            <a:r>
              <a:rPr lang="en-US" dirty="0" smtClean="0"/>
              <a:t>Which of these factors are key?</a:t>
            </a:r>
          </a:p>
          <a:p>
            <a:r>
              <a:rPr lang="en-US" b="1" dirty="0" smtClean="0"/>
              <a:t>BME</a:t>
            </a:r>
            <a:r>
              <a:rPr lang="en-US" dirty="0" smtClean="0"/>
              <a:t> also:</a:t>
            </a:r>
          </a:p>
          <a:p>
            <a:pPr lvl="1"/>
            <a:r>
              <a:rPr lang="en-US" sz="2400" dirty="0" smtClean="0"/>
              <a:t>Provides Context</a:t>
            </a:r>
          </a:p>
          <a:p>
            <a:pPr lvl="2"/>
            <a:r>
              <a:rPr lang="en-US" sz="2200" dirty="0" smtClean="0"/>
              <a:t>A method to fully understand how external factors inform your business model and be a source of data for further iterations.</a:t>
            </a:r>
          </a:p>
          <a:p>
            <a:pPr lvl="1"/>
            <a:r>
              <a:rPr lang="en-US" sz="2400" dirty="0" smtClean="0"/>
              <a:t>Identifies Design Drivers</a:t>
            </a:r>
          </a:p>
          <a:p>
            <a:pPr lvl="2"/>
            <a:r>
              <a:rPr lang="en-US" sz="2000" dirty="0" smtClean="0"/>
              <a:t>A method to focus attention on the key elements of your business model that are critical to success.</a:t>
            </a:r>
          </a:p>
          <a:p>
            <a:pPr lvl="1"/>
            <a:r>
              <a:rPr lang="en-US" sz="2400" dirty="0" smtClean="0"/>
              <a:t>Identifies Constraints</a:t>
            </a:r>
          </a:p>
          <a:p>
            <a:pPr lvl="2"/>
            <a:r>
              <a:rPr lang="en-US" sz="2000" dirty="0" smtClean="0"/>
              <a:t>What parts of the environment create the highest barriers?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Environment (</a:t>
            </a:r>
            <a:r>
              <a:rPr lang="en-US" dirty="0" err="1" smtClean="0"/>
              <a:t>Osterwalder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95675" y="6400800"/>
            <a:ext cx="2133600" cy="288925"/>
          </a:xfrm>
        </p:spPr>
        <p:txBody>
          <a:bodyPr/>
          <a:lstStyle/>
          <a:p>
            <a:fld id="{049B0186-C757-0D4A-86D3-1295F8C071F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84462"/>
              </p:ext>
            </p:extLst>
          </p:nvPr>
        </p:nvGraphicFramePr>
        <p:xfrm>
          <a:off x="1971675" y="1524000"/>
          <a:ext cx="5715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00875" y="3092677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Suppliers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Stakeholders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Competitors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New Entrants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Substitutes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24475" y="15240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Technology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Regulatory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Societal and Cultural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Socioeconomic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4475" y="4876800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Market Segments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Needs and Demands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Market Issues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Switching Costs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Revenue Attractiveness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275" y="3228975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Global Market Conditions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Capital Markets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Economic Infrastructure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Commodities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2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Environment (Porter)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9B0186-C757-0D4A-86D3-1295F8C071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Porter's Five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381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MP Custom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336</Words>
  <Application>Microsoft Office PowerPoint</Application>
  <PresentationFormat>On-screen Show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Business Model Environment</vt:lpstr>
      <vt:lpstr>Business Model and Its Relatives</vt:lpstr>
      <vt:lpstr>This is your Business Model Canvas…</vt:lpstr>
      <vt:lpstr>…but you’re not alone</vt:lpstr>
      <vt:lpstr>Business Model Relationships</vt:lpstr>
      <vt:lpstr>Connected Business Models share an environment</vt:lpstr>
      <vt:lpstr>Business Environment Model (BME)</vt:lpstr>
      <vt:lpstr>Business Model Environment (Osterwalder)</vt:lpstr>
      <vt:lpstr>Business Model Environment (Porter)</vt:lpstr>
      <vt:lpstr>What environmental factors did they exploit?</vt:lpstr>
      <vt:lpstr>What environmental factors did they exploit?</vt:lpstr>
      <vt:lpstr>What environmental factors did they exploit?</vt:lpstr>
      <vt:lpstr>What environmental factors did they exploit?</vt:lpstr>
      <vt:lpstr>What environmental factors did they exploit?</vt:lpstr>
      <vt:lpstr>Business Environment Model Worksheet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End-user</dc:creator>
  <cp:lastModifiedBy>mpanesis@gmail.com</cp:lastModifiedBy>
  <cp:revision>184</cp:revision>
  <cp:lastPrinted>2012-09-24T18:18:36Z</cp:lastPrinted>
  <dcterms:created xsi:type="dcterms:W3CDTF">2012-01-12T18:21:43Z</dcterms:created>
  <dcterms:modified xsi:type="dcterms:W3CDTF">2014-06-18T00:50:21Z</dcterms:modified>
</cp:coreProperties>
</file>